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75" r:id="rId5"/>
    <p:sldId id="276" r:id="rId6"/>
    <p:sldId id="258" r:id="rId7"/>
    <p:sldId id="260" r:id="rId8"/>
    <p:sldId id="263" r:id="rId9"/>
    <p:sldId id="268" r:id="rId10"/>
    <p:sldId id="277" r:id="rId11"/>
    <p:sldId id="278" r:id="rId12"/>
    <p:sldId id="273" r:id="rId13"/>
    <p:sldId id="26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>
        <p:scale>
          <a:sx n="119" d="100"/>
          <a:sy n="119" d="100"/>
        </p:scale>
        <p:origin x="-96" y="-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2052B-D1D8-4708-8851-5315E8CBD250}" type="datetimeFigureOut">
              <a:rPr lang="cs-CZ" smtClean="0"/>
              <a:t>30.08.2017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63A51-E2B7-4239-804F-48FFB31A9B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228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DD55B-270C-46F9-BFF5-5F7B0B9D82AF}" type="datetimeFigureOut">
              <a:rPr lang="cs-CZ" smtClean="0"/>
              <a:t>30.08.2017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C3746-AC44-422F-A279-640CB2DE9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600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s_nad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838200" y="2463431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93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velky_lev_a_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592278" y="1925052"/>
            <a:ext cx="5761522" cy="2499209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41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4219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764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3846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4315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7744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92810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24348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421242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8338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3686575"/>
            <a:ext cx="10515600" cy="126080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56515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40209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59793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32318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949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951597"/>
            <a:ext cx="476250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1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765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 noChangeAspect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8653112" y="5733085"/>
            <a:ext cx="2796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chemeClr val="tx2"/>
                </a:solidFill>
              </a:rPr>
              <a:t>SCHEJBAL</a:t>
            </a:r>
            <a:r>
              <a:rPr lang="cs-CZ" sz="1600" b="1" baseline="0" dirty="0">
                <a:solidFill>
                  <a:schemeClr val="tx2"/>
                </a:solidFill>
              </a:rPr>
              <a:t> </a:t>
            </a:r>
            <a:r>
              <a:rPr lang="en-US" sz="1600" b="1" baseline="0" dirty="0">
                <a:solidFill>
                  <a:schemeClr val="tx2"/>
                </a:solidFill>
              </a:rPr>
              <a:t>&amp;</a:t>
            </a:r>
            <a:r>
              <a:rPr lang="cs-CZ" sz="1600" b="1" baseline="0" dirty="0">
                <a:solidFill>
                  <a:schemeClr val="tx2"/>
                </a:solidFill>
              </a:rPr>
              <a:t> PARTNERS</a:t>
            </a:r>
            <a:endParaRPr lang="cs-CZ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8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9" r:id="rId10"/>
    <p:sldLayoutId id="2147483660" r:id="rId11"/>
    <p:sldLayoutId id="2147483656" r:id="rId12"/>
    <p:sldLayoutId id="2147483657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Source Sans Pro Black" panose="020B0803030403020204" pitchFamily="34" charset="-18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chejbal@akschejbal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dgetbakers.com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942616"/>
            <a:ext cx="9144000" cy="1610267"/>
          </a:xfrm>
        </p:spPr>
        <p:txBody>
          <a:bodyPr>
            <a:normAutofit fontScale="90000"/>
          </a:bodyPr>
          <a:lstStyle/>
          <a:p>
            <a:r>
              <a:rPr lang="cs-CZ" dirty="0"/>
              <a:t>Právní regulace </a:t>
            </a:r>
            <a:r>
              <a:rPr lang="cs-CZ" dirty="0" err="1"/>
              <a:t>FinTech</a:t>
            </a:r>
            <a:r>
              <a:rPr lang="cs-CZ" dirty="0"/>
              <a:t> společností v ČR a EU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197776"/>
            <a:ext cx="9144000" cy="1956115"/>
          </a:xfrm>
        </p:spPr>
        <p:txBody>
          <a:bodyPr>
            <a:normAutofit/>
          </a:bodyPr>
          <a:lstStyle/>
          <a:p>
            <a:r>
              <a:rPr lang="cs-CZ" sz="2800" dirty="0"/>
              <a:t>JUDr. Lumír Schejbal</a:t>
            </a:r>
          </a:p>
          <a:p>
            <a:r>
              <a:rPr lang="cs-CZ" sz="2800" b="1" dirty="0"/>
              <a:t>SCHEJBAL&amp;PARTNERS s.r.o., advokátní kancelář</a:t>
            </a:r>
          </a:p>
          <a:p>
            <a:r>
              <a:rPr lang="cs-CZ" sz="2800" dirty="0"/>
              <a:t>specializovaná na právo finančních služeb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5501"/>
            <a:ext cx="12192000" cy="2222499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157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v oblasti poskytování úvěrů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(banka, 0,5 mld. ZK) </a:t>
            </a:r>
            <a:r>
              <a:rPr lang="cs-CZ" dirty="0" err="1"/>
              <a:t>fintech</a:t>
            </a:r>
            <a:r>
              <a:rPr lang="cs-CZ" dirty="0"/>
              <a:t> společnosti zpravidla dodavatelem řešení pro banky, nebo předmětem jejich akvizic</a:t>
            </a:r>
          </a:p>
          <a:p>
            <a:pPr lvl="0"/>
            <a:r>
              <a:rPr lang="cs-CZ" dirty="0"/>
              <a:t>nebankovní poskytovatel spotřebitelských úvěrů, jednodušší na založení i kapitál, 20 mil. Kč</a:t>
            </a:r>
          </a:p>
          <a:p>
            <a:pPr>
              <a:buFontTx/>
              <a:buChar char="-"/>
            </a:pPr>
            <a:r>
              <a:rPr lang="cs-CZ" dirty="0"/>
              <a:t>samostatný zprostředkovatel spotřebitelských úvěrů</a:t>
            </a:r>
          </a:p>
          <a:p>
            <a:pPr>
              <a:buFontTx/>
              <a:buChar char="-"/>
            </a:pPr>
            <a:r>
              <a:rPr lang="cs-CZ" dirty="0"/>
              <a:t>komerční úvěry bez regulace ČNB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85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si dát pozor při zakládání </a:t>
            </a:r>
            <a:r>
              <a:rPr lang="cs-CZ" dirty="0" err="1"/>
              <a:t>FinTech</a:t>
            </a:r>
            <a:r>
              <a:rPr lang="cs-CZ" dirty="0"/>
              <a:t>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28266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zakladatelské dokumenty (forma společnosti, vztahy mezi společníky)</a:t>
            </a:r>
          </a:p>
          <a:p>
            <a:pPr lvl="0"/>
            <a:r>
              <a:rPr lang="cs-CZ" dirty="0"/>
              <a:t>smlouvy s dodavateli řešení (IT, právní a účetní outsourcing…)</a:t>
            </a:r>
          </a:p>
          <a:p>
            <a:pPr lvl="0"/>
            <a:r>
              <a:rPr lang="cs-CZ" dirty="0"/>
              <a:t>smlouvy s investory (kolik % za co/kolik)</a:t>
            </a:r>
          </a:p>
          <a:p>
            <a:pPr lvl="0"/>
            <a:r>
              <a:rPr lang="cs-CZ" dirty="0"/>
              <a:t>regulace finančního trhu – licence ČNB</a:t>
            </a:r>
          </a:p>
          <a:p>
            <a:pPr lvl="0"/>
            <a:r>
              <a:rPr lang="cs-CZ" dirty="0"/>
              <a:t>klientská dokumentace (smlouvy, obchodní podmínky, uživatelské podmínky webů apod.)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951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Vaše dotazy?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dirty="0"/>
              <a:t>(já se vždy bál zeptat </a:t>
            </a:r>
            <a:r>
              <a:rPr lang="cs-CZ" sz="5400" dirty="0">
                <a:sym typeface="Wingdings" panose="05000000000000000000" pitchFamily="2" charset="2"/>
              </a:rPr>
              <a:t>)</a:t>
            </a:r>
            <a:endParaRPr lang="cs-CZ" sz="5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875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08802"/>
          </a:xfrm>
        </p:spPr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059084"/>
            <a:ext cx="9144000" cy="2198716"/>
          </a:xfrm>
        </p:spPr>
        <p:txBody>
          <a:bodyPr>
            <a:normAutofit/>
          </a:bodyPr>
          <a:lstStyle/>
          <a:p>
            <a:r>
              <a:rPr lang="cs-CZ" sz="2800" dirty="0">
                <a:hlinkClick r:id="rId2"/>
              </a:rPr>
              <a:t>schejbal@akschejbal.cz</a:t>
            </a:r>
            <a:endParaRPr lang="cs-CZ" sz="2800" dirty="0"/>
          </a:p>
          <a:p>
            <a:r>
              <a:rPr lang="cs-CZ" sz="2800" dirty="0"/>
              <a:t>603881511</a:t>
            </a:r>
          </a:p>
          <a:p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SCHEJBAL&amp;PARTNERS s.r.o., advokátní kancelář</a:t>
            </a: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Brno/Praha/Třinec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924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na úvod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363287"/>
            <a:ext cx="10515600" cy="4322617"/>
          </a:xfrm>
        </p:spPr>
        <p:txBody>
          <a:bodyPr>
            <a:noAutofit/>
          </a:bodyPr>
          <a:lstStyle/>
          <a:p>
            <a:r>
              <a:rPr lang="cs-CZ" sz="2200" dirty="0"/>
              <a:t>V lednu 2017 společnost </a:t>
            </a:r>
            <a:r>
              <a:rPr lang="cs-CZ" sz="2200" dirty="0" err="1"/>
              <a:t>Daimler</a:t>
            </a:r>
            <a:r>
              <a:rPr lang="cs-CZ" sz="2200" dirty="0"/>
              <a:t> </a:t>
            </a:r>
            <a:r>
              <a:rPr lang="cs-CZ" sz="2200" dirty="0" err="1"/>
              <a:t>Financial</a:t>
            </a:r>
            <a:r>
              <a:rPr lang="cs-CZ" sz="2200" dirty="0"/>
              <a:t> </a:t>
            </a:r>
            <a:r>
              <a:rPr lang="cs-CZ" sz="2200" dirty="0" err="1"/>
              <a:t>Services</a:t>
            </a:r>
            <a:r>
              <a:rPr lang="cs-CZ" sz="2200" dirty="0"/>
              <a:t> AG (dceřiná společnost </a:t>
            </a:r>
            <a:r>
              <a:rPr lang="cs-CZ" sz="2200" dirty="0" err="1"/>
              <a:t>Daimler</a:t>
            </a:r>
            <a:r>
              <a:rPr lang="cs-CZ" sz="2200" dirty="0"/>
              <a:t>) oznámila, že koupila lucemburského poskytovatele elektronických platebních služeb </a:t>
            </a:r>
            <a:r>
              <a:rPr lang="cs-CZ" sz="2200" dirty="0" err="1"/>
              <a:t>PayCash</a:t>
            </a:r>
            <a:r>
              <a:rPr lang="cs-CZ" sz="2200" dirty="0"/>
              <a:t> </a:t>
            </a:r>
            <a:r>
              <a:rPr lang="cs-CZ" sz="2200" dirty="0" err="1"/>
              <a:t>Europe</a:t>
            </a:r>
            <a:r>
              <a:rPr lang="cs-CZ" sz="2200" dirty="0"/>
              <a:t> SA. Tímto společnost získala zázemí v regulovaných platebních službách, které po </a:t>
            </a:r>
            <a:r>
              <a:rPr lang="cs-CZ" sz="2200" dirty="0" err="1"/>
              <a:t>přejměnování</a:t>
            </a:r>
            <a:r>
              <a:rPr lang="cs-CZ" sz="2200" dirty="0"/>
              <a:t> koupené společnosti provozuje pod značkou "Mercedes </a:t>
            </a:r>
            <a:r>
              <a:rPr lang="cs-CZ" sz="2200" dirty="0" err="1"/>
              <a:t>pay</a:t>
            </a:r>
            <a:r>
              <a:rPr lang="cs-CZ" sz="2200" dirty="0"/>
              <a:t>".</a:t>
            </a:r>
          </a:p>
          <a:p>
            <a:r>
              <a:rPr lang="cs-CZ" sz="2200" dirty="0"/>
              <a:t>Služba Mercedes </a:t>
            </a:r>
            <a:r>
              <a:rPr lang="cs-CZ" sz="2200" dirty="0" err="1"/>
              <a:t>pay</a:t>
            </a:r>
            <a:r>
              <a:rPr lang="cs-CZ" sz="2200" dirty="0"/>
              <a:t> umožňuje zákazníkům </a:t>
            </a:r>
            <a:r>
              <a:rPr lang="cs-CZ" sz="2200" dirty="0" err="1"/>
              <a:t>Daimleru</a:t>
            </a:r>
            <a:r>
              <a:rPr lang="cs-CZ" sz="2200" dirty="0"/>
              <a:t> snadno a bezpečně platit za její nabídky a služby v oblasti mobility prostřednictvím jejich smartphonů. Zákazníci mohou na základě jednoho ověření následně velmi jednoduše využívat služby společnosti a platit za ně. </a:t>
            </a:r>
          </a:p>
          <a:p>
            <a:r>
              <a:rPr lang="cs-CZ" sz="2200" dirty="0" err="1"/>
              <a:t>Daimler</a:t>
            </a:r>
            <a:r>
              <a:rPr lang="cs-CZ" sz="2200" dirty="0"/>
              <a:t> </a:t>
            </a:r>
            <a:r>
              <a:rPr lang="cs-CZ" sz="2200" dirty="0" err="1"/>
              <a:t>Financial</a:t>
            </a:r>
            <a:r>
              <a:rPr lang="cs-CZ" sz="2200" dirty="0"/>
              <a:t> </a:t>
            </a:r>
            <a:r>
              <a:rPr lang="cs-CZ" sz="2200" dirty="0" err="1"/>
              <a:t>Services</a:t>
            </a:r>
            <a:r>
              <a:rPr lang="cs-CZ" sz="2200" dirty="0"/>
              <a:t>, a zahrnuje řadu různých služeb mobility, včetně lídra na trhu v oblasti sdílení automobilů, car2go a </a:t>
            </a:r>
            <a:r>
              <a:rPr lang="cs-CZ" sz="2200" dirty="0" err="1"/>
              <a:t>mytaxi</a:t>
            </a:r>
            <a:r>
              <a:rPr lang="cs-CZ" sz="2200" dirty="0"/>
              <a:t> taxi </a:t>
            </a:r>
            <a:r>
              <a:rPr lang="cs-CZ" sz="2200" dirty="0" err="1"/>
              <a:t>app</a:t>
            </a:r>
            <a:r>
              <a:rPr lang="cs-CZ" sz="2200" dirty="0"/>
              <a:t>, která působí v devíti zemích EU.  Ke všem těmto službám půjde využít službu Mercedes </a:t>
            </a:r>
            <a:r>
              <a:rPr lang="cs-CZ" sz="2200" dirty="0" err="1"/>
              <a:t>pay</a:t>
            </a:r>
            <a:r>
              <a:rPr lang="cs-CZ" sz="2200" dirty="0"/>
              <a:t>.</a:t>
            </a:r>
          </a:p>
          <a:p>
            <a:pPr marL="0" indent="0">
              <a:buNone/>
            </a:pPr>
            <a:r>
              <a:rPr lang="cs-CZ" sz="2200" dirty="0"/>
              <a:t>Zdroj: daimler.com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Mercedes </a:t>
            </a:r>
            <a:r>
              <a:rPr lang="cs-CZ" dirty="0" err="1"/>
              <a:t>pay</a:t>
            </a:r>
            <a:r>
              <a:rPr lang="cs-CZ" dirty="0"/>
              <a:t> v praxi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12175"/>
            <a:ext cx="10515600" cy="354122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objednáte přes smartphone, zaplatíte přes Mercedes </a:t>
            </a:r>
            <a:r>
              <a:rPr lang="cs-CZ" dirty="0" err="1"/>
              <a:t>pay</a:t>
            </a:r>
            <a:r>
              <a:rPr lang="cs-CZ" dirty="0"/>
              <a:t> a do 30 minut máte před domem přistavené auto</a:t>
            </a:r>
          </a:p>
          <a:p>
            <a:pPr lvl="0"/>
            <a:r>
              <a:rPr lang="cs-CZ" dirty="0"/>
              <a:t>lze zvýhodněně platit služby jako servis, pohonné hmoty, náhradní díly (bonus programy)</a:t>
            </a:r>
          </a:p>
          <a:p>
            <a:pPr lvl="0"/>
            <a:r>
              <a:rPr lang="cs-CZ" dirty="0" err="1"/>
              <a:t>samořídící</a:t>
            </a:r>
            <a:r>
              <a:rPr lang="cs-CZ" dirty="0"/>
              <a:t> auta, sami se servisují, sami tankují, sami platí, vše na základě rámcových příkazů a smluv mezi majitelem a dodavatelem služeb</a:t>
            </a:r>
          </a:p>
          <a:p>
            <a:pPr lvl="0"/>
            <a:r>
              <a:rPr lang="cs-CZ" dirty="0"/>
              <a:t>automobilky směřují k trendu, že neprodávají auta ale zajišťují mobilitu (operativní leasing, vlastní taxi služby, vlastní </a:t>
            </a:r>
            <a:r>
              <a:rPr lang="cs-CZ" dirty="0" err="1"/>
              <a:t>carsharing</a:t>
            </a:r>
            <a:r>
              <a:rPr lang="cs-CZ" dirty="0"/>
              <a:t>…)</a:t>
            </a:r>
          </a:p>
          <a:p>
            <a:pPr marL="0" indent="0" algn="just">
              <a:buNone/>
            </a:pPr>
            <a:endParaRPr lang="cs-CZ" sz="2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77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</a:t>
            </a:r>
            <a:r>
              <a:rPr lang="cs-CZ" dirty="0" err="1"/>
              <a:t>FinTech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2792"/>
            <a:ext cx="10515600" cy="413973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800" b="1" dirty="0" err="1"/>
              <a:t>FinTech</a:t>
            </a:r>
            <a:r>
              <a:rPr lang="cs-CZ" sz="4800" b="1" dirty="0"/>
              <a:t> společnost je poskytovatel finančních služeb prostřednictvím moderních technologií. </a:t>
            </a:r>
            <a:r>
              <a:rPr lang="cs-CZ" sz="4800" dirty="0" err="1"/>
              <a:t>FinTech</a:t>
            </a:r>
            <a:r>
              <a:rPr lang="cs-CZ" sz="4800" dirty="0"/>
              <a:t>:</a:t>
            </a:r>
          </a:p>
          <a:p>
            <a:pPr lvl="0"/>
            <a:r>
              <a:rPr lang="cs-CZ" sz="4800" dirty="0"/>
              <a:t>využívají principy sdílené ekonomiky, </a:t>
            </a:r>
          </a:p>
          <a:p>
            <a:pPr lvl="0"/>
            <a:r>
              <a:rPr lang="cs-CZ" sz="4800" dirty="0"/>
              <a:t>nové způsoby identifikace klientů,  </a:t>
            </a:r>
          </a:p>
          <a:p>
            <a:pPr lvl="0"/>
            <a:r>
              <a:rPr lang="cs-CZ" sz="4800" dirty="0"/>
              <a:t>zpravidla fungují v ryze internetové podobě. </a:t>
            </a:r>
          </a:p>
          <a:p>
            <a:pPr marL="0" indent="0">
              <a:buNone/>
            </a:pPr>
            <a:r>
              <a:rPr lang="cs-CZ" sz="4800" dirty="0"/>
              <a:t>Regulace:</a:t>
            </a:r>
          </a:p>
          <a:p>
            <a:pPr>
              <a:buFontTx/>
              <a:buChar char="-"/>
            </a:pPr>
            <a:r>
              <a:rPr lang="cs-CZ" sz="4800" dirty="0"/>
              <a:t>regulovaná odvětvích finančního trhu – v Česku dozor ČNB </a:t>
            </a:r>
          </a:p>
          <a:p>
            <a:pPr>
              <a:buFontTx/>
              <a:buChar char="-"/>
            </a:pPr>
            <a:r>
              <a:rPr lang="cs-CZ" sz="4800" dirty="0"/>
              <a:t>opatření proti praní špinavých peněz – v Česku dozor Finanční analytický úřad</a:t>
            </a:r>
          </a:p>
          <a:p>
            <a:pPr marL="0" indent="0">
              <a:buNone/>
            </a:pPr>
            <a:r>
              <a:rPr lang="cs-CZ" sz="4800" dirty="0"/>
              <a:t>Někteří poskytovatelé finančních služeb, zejména ve svých počátcích podnikání neví, že jsou jejich služby regulovány. Někdy na to přijdou až na základě výzvy ČNB k podání vysvětlení ohledně nabízených finančních služeb (konkurence).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655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FinTech</a:t>
            </a:r>
            <a:r>
              <a:rPr lang="cs-CZ" dirty="0"/>
              <a:t> v oblasti platebních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07834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P2P, B2B půjčky (např. </a:t>
            </a:r>
            <a:r>
              <a:rPr lang="cs-CZ" dirty="0" err="1"/>
              <a:t>Lending</a:t>
            </a:r>
            <a:r>
              <a:rPr lang="cs-CZ" dirty="0"/>
              <a:t> Club, </a:t>
            </a:r>
            <a:r>
              <a:rPr lang="cs-CZ" dirty="0" err="1"/>
              <a:t>Zonky</a:t>
            </a:r>
            <a:r>
              <a:rPr lang="cs-CZ" dirty="0"/>
              <a:t>, </a:t>
            </a:r>
            <a:r>
              <a:rPr lang="cs-CZ" dirty="0" err="1"/>
              <a:t>Bankerat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crowdfundingové platformy (např. </a:t>
            </a:r>
            <a:r>
              <a:rPr lang="cs-CZ" dirty="0" err="1"/>
              <a:t>Kickstarter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internetové směnárny (např. Devizy.cz)</a:t>
            </a:r>
          </a:p>
          <a:p>
            <a:pPr lvl="0"/>
            <a:r>
              <a:rPr lang="cs-CZ" dirty="0"/>
              <a:t>správa bytů a výběr nájemného za majitele (např. Flatio.com)</a:t>
            </a:r>
          </a:p>
          <a:p>
            <a:pPr lvl="0"/>
            <a:r>
              <a:rPr lang="cs-CZ" dirty="0"/>
              <a:t>mzdový servis obsahující zasílání mezd za zaměstnavatele (některé účetní kanceláře)</a:t>
            </a:r>
          </a:p>
          <a:p>
            <a:pPr lvl="0"/>
            <a:r>
              <a:rPr lang="cs-CZ" dirty="0"/>
              <a:t>integrátoři mobilních služeb (např. Erika, </a:t>
            </a:r>
            <a:r>
              <a:rPr lang="cs-CZ" dirty="0" err="1"/>
              <a:t>Airtoy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umožnění plateb po převzetí zboží (např. </a:t>
            </a:r>
            <a:r>
              <a:rPr lang="cs-CZ" dirty="0" err="1"/>
              <a:t>Vikipid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informování o platebních účtech klienta (platební službu je možné poskytovat od 1.1.2018)</a:t>
            </a:r>
          </a:p>
          <a:p>
            <a:pPr lvl="0"/>
            <a:r>
              <a:rPr lang="cs-CZ" dirty="0"/>
              <a:t>služba nepřímého uděleni platebního příkazu (platební službu je možné poskytovat od 1.1.2018)</a:t>
            </a:r>
          </a:p>
          <a:p>
            <a:pPr lvl="0"/>
            <a:r>
              <a:rPr lang="cs-CZ" dirty="0"/>
              <a:t>elektronické peněženky a platební brány (např. </a:t>
            </a:r>
            <a:r>
              <a:rPr lang="cs-CZ" dirty="0" err="1"/>
              <a:t>PayPal</a:t>
            </a:r>
            <a:r>
              <a:rPr lang="cs-CZ" dirty="0"/>
              <a:t>, </a:t>
            </a:r>
            <a:r>
              <a:rPr lang="cs-CZ" dirty="0" err="1"/>
              <a:t>GoPay</a:t>
            </a:r>
            <a:r>
              <a:rPr lang="cs-CZ" dirty="0"/>
              <a:t>, Sejf.cz)</a:t>
            </a:r>
          </a:p>
          <a:p>
            <a:pPr lvl="0"/>
            <a:r>
              <a:rPr lang="cs-CZ" dirty="0"/>
              <a:t>elektronické evidence a plánovače výdajů (od 1.1.2018 je při napojení na elektronické bankovnictví klienta regulovaná platební služba) (</a:t>
            </a:r>
            <a:r>
              <a:rPr lang="cs-CZ" dirty="0">
                <a:hlinkClick r:id="rId2"/>
              </a:rPr>
              <a:t>www.budgetbakers.com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elektronické stravenky a benefity zaměstnavatelů dobíjené na platební kartu (např. </a:t>
            </a:r>
            <a:r>
              <a:rPr lang="cs-CZ" dirty="0" err="1"/>
              <a:t>Sodexo</a:t>
            </a:r>
            <a:r>
              <a:rPr lang="cs-CZ" dirty="0"/>
              <a:t>, </a:t>
            </a:r>
            <a:r>
              <a:rPr lang="cs-CZ" dirty="0" err="1"/>
              <a:t>Benefi</a:t>
            </a:r>
            <a:r>
              <a:rPr lang="cs-CZ" dirty="0"/>
              <a:t>)</a:t>
            </a:r>
          </a:p>
          <a:p>
            <a:pPr marL="0" indent="0" algn="just">
              <a:buNone/>
            </a:pP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191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k poskytování platebních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43655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registrace poskytovatel platebních služeb malého rozsahu, do průměrného obratu 3 mil. EUR měsíčně za posledních 12 měsíců, jen ČR</a:t>
            </a:r>
          </a:p>
          <a:p>
            <a:pPr lvl="0"/>
            <a:r>
              <a:rPr lang="cs-CZ" dirty="0"/>
              <a:t>licence platební instituce, bez omezení obratu, celá EU</a:t>
            </a:r>
          </a:p>
          <a:p>
            <a:pPr lvl="0"/>
            <a:r>
              <a:rPr lang="cs-CZ" dirty="0"/>
              <a:t>vydavatel elektronických peněz malého rozsahu, průměr vydaných el. peněz za 6 měsíců nesmí přesáhnout ekvivalent 5 mil. EUR, jen ČR</a:t>
            </a:r>
          </a:p>
          <a:p>
            <a:pPr lvl="0"/>
            <a:r>
              <a:rPr lang="cs-CZ" dirty="0"/>
              <a:t>vydavatel elektronických peněz, bez omezení, celá EU</a:t>
            </a:r>
          </a:p>
          <a:p>
            <a:pPr marL="0" indent="0" algn="just">
              <a:buNone/>
            </a:pP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8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FinTech</a:t>
            </a:r>
            <a:r>
              <a:rPr lang="cs-CZ" dirty="0"/>
              <a:t> v oblasti investičních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3875225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automatizované nízkonákladové investiční platformy (ETF)</a:t>
            </a:r>
          </a:p>
          <a:p>
            <a:pPr lvl="0"/>
            <a:r>
              <a:rPr lang="cs-CZ" dirty="0"/>
              <a:t>automatizované elektronické poradenské platformy</a:t>
            </a:r>
          </a:p>
          <a:p>
            <a:pPr lvl="0"/>
            <a:r>
              <a:rPr lang="cs-CZ" dirty="0"/>
              <a:t>tvorba investičních produktů na míru</a:t>
            </a:r>
          </a:p>
          <a:p>
            <a:pPr lvl="0"/>
            <a:r>
              <a:rPr lang="cs-CZ" dirty="0"/>
              <a:t>sofistikovaný </a:t>
            </a:r>
            <a:r>
              <a:rPr lang="cs-CZ" dirty="0" err="1"/>
              <a:t>wealth</a:t>
            </a:r>
            <a:r>
              <a:rPr lang="cs-CZ" dirty="0"/>
              <a:t> management</a:t>
            </a:r>
          </a:p>
          <a:p>
            <a:pPr lvl="0"/>
            <a:r>
              <a:rPr lang="cs-CZ" dirty="0"/>
              <a:t>elektronická distribuce investičních fondů</a:t>
            </a:r>
          </a:p>
          <a:p>
            <a:r>
              <a:rPr lang="cs-CZ" dirty="0"/>
              <a:t>crowdfundingové dluhopisové platformy (</a:t>
            </a:r>
            <a:r>
              <a:rPr lang="cs-CZ" dirty="0" err="1"/>
              <a:t>Fundlift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robotické poradenství dle zadaných parametrů a investičního profilu klienta (robo </a:t>
            </a:r>
            <a:r>
              <a:rPr lang="cs-CZ" dirty="0" err="1"/>
              <a:t>advice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571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k poskytování investičních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28553"/>
            <a:ext cx="10515600" cy="3158836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obchodník s cennými papíry (EU)</a:t>
            </a:r>
          </a:p>
          <a:p>
            <a:pPr lvl="0"/>
            <a:r>
              <a:rPr lang="cs-CZ" dirty="0"/>
              <a:t>investiční zprostředkovatel </a:t>
            </a:r>
          </a:p>
          <a:p>
            <a:pPr lvl="0"/>
            <a:r>
              <a:rPr lang="cs-CZ" dirty="0"/>
              <a:t>investiční společnost</a:t>
            </a:r>
          </a:p>
          <a:p>
            <a:pPr lvl="0"/>
            <a:r>
              <a:rPr lang="cs-CZ" dirty="0"/>
              <a:t>investiční fond (automatizované strategie)</a:t>
            </a:r>
          </a:p>
          <a:p>
            <a:pPr lvl="0"/>
            <a:r>
              <a:rPr lang="cs-CZ" dirty="0" err="1"/>
              <a:t>hedge</a:t>
            </a:r>
            <a:r>
              <a:rPr lang="cs-CZ" dirty="0"/>
              <a:t> fond (menší regulace)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903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FinTech</a:t>
            </a:r>
            <a:r>
              <a:rPr lang="cs-CZ" dirty="0"/>
              <a:t> v oblasti úvěrů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1836"/>
            <a:ext cx="10515600" cy="410769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P2P úvěrové spotřebitelské platformy s licencí poskytovatele</a:t>
            </a:r>
          </a:p>
          <a:p>
            <a:pPr lvl="0"/>
            <a:r>
              <a:rPr lang="cs-CZ" dirty="0"/>
              <a:t>P2P úvěrové spotřebitelské platformy s registrací zprostředkovatele</a:t>
            </a:r>
          </a:p>
          <a:p>
            <a:pPr lvl="0"/>
            <a:r>
              <a:rPr lang="cs-CZ" dirty="0"/>
              <a:t>B2B úvěrové byznys platformy bez registrace či licence</a:t>
            </a:r>
          </a:p>
          <a:p>
            <a:pPr lvl="0"/>
            <a:r>
              <a:rPr lang="cs-CZ" dirty="0"/>
              <a:t>Automatizované ověřování úvěruschopnosti na základě specifických kritérií (sociální sítě – patent Facebook, lustrace mobilního telefonu –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Credit</a:t>
            </a:r>
            <a:r>
              <a:rPr lang="cs-CZ" dirty="0"/>
              <a:t>, emailového účtu…)</a:t>
            </a:r>
          </a:p>
          <a:p>
            <a:pPr marL="0" indent="0">
              <a:buNone/>
            </a:pPr>
            <a:endParaRPr lang="cs-CZ" sz="8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2545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SCHEJBAL&amp;PARTNERS">
      <a:dk1>
        <a:sysClr val="windowText" lastClr="000000"/>
      </a:dk1>
      <a:lt1>
        <a:sysClr val="window" lastClr="FFFFFF"/>
      </a:lt1>
      <a:dk2>
        <a:srgbClr val="4F1751"/>
      </a:dk2>
      <a:lt2>
        <a:srgbClr val="F2F2F2"/>
      </a:lt2>
      <a:accent1>
        <a:srgbClr val="4F1751"/>
      </a:accent1>
      <a:accent2>
        <a:srgbClr val="ED7D31"/>
      </a:accent2>
      <a:accent3>
        <a:srgbClr val="A5A5A5"/>
      </a:accent3>
      <a:accent4>
        <a:srgbClr val="D09B2C"/>
      </a:accent4>
      <a:accent5>
        <a:srgbClr val="4472C4"/>
      </a:accent5>
      <a:accent6>
        <a:srgbClr val="70AD47"/>
      </a:accent6>
      <a:hlink>
        <a:srgbClr val="4F1751"/>
      </a:hlink>
      <a:folHlink>
        <a:srgbClr val="732175"/>
      </a:folHlink>
    </a:clrScheme>
    <a:fontScheme name="SCHEJBAL&amp;PARTNERS – 2016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1" id="{5923B971-02D7-4C1F-8E30-69FFD7614DEB}" vid="{8C281848-0DEB-4D69-8318-65BD4EABD00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sablona-AK (2)</Template>
  <TotalTime>942</TotalTime>
  <Words>656</Words>
  <Application>Microsoft Office PowerPoint</Application>
  <PresentationFormat>Vlastní</PresentationFormat>
  <Paragraphs>91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Office</vt:lpstr>
      <vt:lpstr>Právní regulace FinTech společností v ČR a EU</vt:lpstr>
      <vt:lpstr>Příklad na úvod</vt:lpstr>
      <vt:lpstr>Co znamená Mercedes pay v praxi</vt:lpstr>
      <vt:lpstr>Co je FinTech?</vt:lpstr>
      <vt:lpstr>FinTech v oblasti platebních služeb</vt:lpstr>
      <vt:lpstr>Oprávnění k poskytování platebních služeb</vt:lpstr>
      <vt:lpstr>FinTech v oblasti investičních služeb</vt:lpstr>
      <vt:lpstr>Oprávnění k poskytování investičních služeb</vt:lpstr>
      <vt:lpstr>FinTech v oblasti úvěrů</vt:lpstr>
      <vt:lpstr>Oprávnění v oblasti poskytování úvěrů</vt:lpstr>
      <vt:lpstr>Na co si dát pozor při zakládání FinTech společnosti</vt:lpstr>
      <vt:lpstr>Vaše dotazy?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Prospekt CP</dc:title>
  <dc:creator>Tomáš Kopečný</dc:creator>
  <cp:lastModifiedBy>Valiašek Tomáš</cp:lastModifiedBy>
  <cp:revision>59</cp:revision>
  <dcterms:created xsi:type="dcterms:W3CDTF">2016-10-20T06:30:03Z</dcterms:created>
  <dcterms:modified xsi:type="dcterms:W3CDTF">2017-08-30T09:41:11Z</dcterms:modified>
</cp:coreProperties>
</file>