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1" r:id="rId4"/>
    <p:sldId id="277" r:id="rId5"/>
    <p:sldId id="269" r:id="rId6"/>
    <p:sldId id="258" r:id="rId7"/>
    <p:sldId id="268" r:id="rId8"/>
    <p:sldId id="267" r:id="rId9"/>
    <p:sldId id="262" r:id="rId10"/>
    <p:sldId id="275" r:id="rId11"/>
    <p:sldId id="276" r:id="rId12"/>
    <p:sldId id="261" r:id="rId13"/>
    <p:sldId id="278" r:id="rId14"/>
    <p:sldId id="280" r:id="rId15"/>
    <p:sldId id="279" r:id="rId16"/>
    <p:sldId id="273" r:id="rId17"/>
    <p:sldId id="26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6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38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schejbal.cz/blog" TargetMode="External"/><Relationship Id="rId2" Type="http://schemas.openxmlformats.org/officeDocument/2006/relationships/hyperlink" Target="mailto:kopecny@akschejbal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2387600"/>
          </a:xfrm>
        </p:spPr>
        <p:txBody>
          <a:bodyPr/>
          <a:lstStyle/>
          <a:p>
            <a:r>
              <a:rPr lang="cs-CZ" dirty="0"/>
              <a:t>Firemní dluhopisové financování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7"/>
            <a:ext cx="9144000" cy="1092122"/>
          </a:xfrm>
        </p:spPr>
        <p:txBody>
          <a:bodyPr>
            <a:normAutofit/>
          </a:bodyPr>
          <a:lstStyle/>
          <a:p>
            <a:r>
              <a:rPr lang="cs-CZ" b="1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F831D-539F-472A-BAB6-12E36B1B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prospektů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88E2C4-DB1C-4161-9141-7BB70A77C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97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prospekt </a:t>
            </a:r>
            <a:r>
              <a:rPr lang="cs-CZ" dirty="0"/>
              <a:t>– 1 emise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základní prospekt </a:t>
            </a:r>
            <a:r>
              <a:rPr lang="cs-CZ" dirty="0"/>
              <a:t>- více emisí 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Unijní prospekt pro růst </a:t>
            </a:r>
            <a:r>
              <a:rPr lang="cs-CZ" dirty="0"/>
              <a:t>– do 20 mil. EUR, pro malé a střední podniky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dodatek</a:t>
            </a:r>
            <a:r>
              <a:rPr lang="cs-CZ" dirty="0"/>
              <a:t> k prospektu – v případě změny informací v prospektu</a:t>
            </a:r>
          </a:p>
          <a:p>
            <a:pPr marL="0" indent="0">
              <a:buNone/>
            </a:pPr>
            <a:r>
              <a:rPr lang="cs-CZ" dirty="0"/>
              <a:t>Platnost prospektu 1 rok od schválení ČNB.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8EB149-5414-4A72-B8DC-5E2797CD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420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99" y="708025"/>
            <a:ext cx="9714313" cy="1325563"/>
          </a:xfrm>
        </p:spPr>
        <p:txBody>
          <a:bodyPr/>
          <a:lstStyle/>
          <a:p>
            <a:pPr algn="ctr"/>
            <a:r>
              <a:rPr lang="cs-CZ" dirty="0"/>
              <a:t>Jak to vypadá prakticky?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704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096"/>
          </a:xfrm>
        </p:spPr>
        <p:txBody>
          <a:bodyPr>
            <a:normAutofit/>
          </a:bodyPr>
          <a:lstStyle/>
          <a:p>
            <a:r>
              <a:rPr lang="cs-CZ" sz="3200" dirty="0"/>
              <a:t>Mezaninové financování výstavby bytového domu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7327"/>
            <a:ext cx="10515600" cy="3913974"/>
          </a:xfrm>
        </p:spPr>
        <p:txBody>
          <a:bodyPr>
            <a:normAutofit/>
          </a:bodyPr>
          <a:lstStyle/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sz="2600" dirty="0"/>
              <a:t>Rozpočet projektu, včetně pozemku 230 mil. Kč</a:t>
            </a:r>
          </a:p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sz="2600" dirty="0"/>
              <a:t>Vlastní prostředky: pozemek 28 mil. Kč, hotovost 12,5 mil. Kč</a:t>
            </a:r>
          </a:p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sz="2600" dirty="0"/>
              <a:t>Banka je ochotna financovat, ale požaduje alespoň 35% účast, tj. 80,5 mil. Kč</a:t>
            </a:r>
          </a:p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sz="2600" dirty="0"/>
              <a:t>Developer potřebuje ještě 40 mil. Kč</a:t>
            </a:r>
          </a:p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sz="2600" dirty="0"/>
              <a:t>Doporučili jsme dluhopisový program se základním prospektem, který umožní vydat případně více emisí dluhopisů po sobě (více projektů)</a:t>
            </a:r>
          </a:p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sz="2600" dirty="0"/>
              <a:t>Celá emise byla umístěna mezi investory během 2 měsíců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Zelené dluhopisy - budoucnost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509"/>
            <a:ext cx="10515600" cy="421254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Source Sans Pro Black" panose="020B0803030403020204" pitchFamily="34" charset="-18"/>
              <a:buAutoNum type="arabicPeriod"/>
            </a:pPr>
            <a:r>
              <a:rPr lang="cs-CZ" dirty="0"/>
              <a:t>Dluhopis je možné považovat za </a:t>
            </a:r>
            <a:r>
              <a:rPr lang="cs-CZ" b="1" dirty="0">
                <a:solidFill>
                  <a:srgbClr val="92D050"/>
                </a:solidFill>
              </a:rPr>
              <a:t>zelený</a:t>
            </a:r>
            <a:r>
              <a:rPr lang="cs-CZ" dirty="0"/>
              <a:t>, pokud je zaměřen na investice, které splňují enviromentálně udržitelné cíle. Podle nařízení EU jsou to cíle, které vedou k: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zmírňování změny klimatu (</a:t>
            </a:r>
            <a:r>
              <a:rPr lang="cs-CZ" dirty="0">
                <a:solidFill>
                  <a:srgbClr val="92D050"/>
                </a:solidFill>
              </a:rPr>
              <a:t>zelený development, energetické úspory</a:t>
            </a:r>
            <a:r>
              <a:rPr lang="cs-CZ" dirty="0"/>
              <a:t>…)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přizpůsobování se změně klimatu (</a:t>
            </a:r>
            <a:r>
              <a:rPr lang="cs-CZ" dirty="0">
                <a:solidFill>
                  <a:srgbClr val="92D050"/>
                </a:solidFill>
              </a:rPr>
              <a:t>zadržování vody v krajině, zelené střechy </a:t>
            </a:r>
            <a:r>
              <a:rPr lang="cs-CZ" dirty="0"/>
              <a:t>…)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solidFill>
                  <a:srgbClr val="92D050"/>
                </a:solidFill>
              </a:rPr>
              <a:t>udržitelné využívání a ochrana vodních </a:t>
            </a:r>
            <a:r>
              <a:rPr lang="cs-CZ" dirty="0"/>
              <a:t>a mořských zdrojů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solidFill>
                  <a:srgbClr val="92D050"/>
                </a:solidFill>
              </a:rPr>
              <a:t>přechod k oběhovému hospodářství</a:t>
            </a:r>
            <a:r>
              <a:rPr lang="cs-CZ" dirty="0"/>
              <a:t>, předcházení vzniku odpadů a jejich recyklace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prevence a </a:t>
            </a:r>
            <a:r>
              <a:rPr lang="cs-CZ" dirty="0">
                <a:solidFill>
                  <a:srgbClr val="92D050"/>
                </a:solidFill>
              </a:rPr>
              <a:t>omezování znečištění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solidFill>
                  <a:srgbClr val="92D050"/>
                </a:solidFill>
              </a:rPr>
              <a:t>ochrana zdravých ekosystémů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Atraktivní pro investory, banky – udržitelné financování …</a:t>
            </a:r>
          </a:p>
          <a:p>
            <a:pPr marL="514350" indent="-514350">
              <a:buAutoNum type="arabicPeriod"/>
            </a:pPr>
            <a:r>
              <a:rPr lang="cs-CZ" dirty="0"/>
              <a:t>Největší emitenti: Německo, Evropská investiční banka …</a:t>
            </a:r>
          </a:p>
          <a:p>
            <a:pPr marL="514350" indent="-514350">
              <a:buAutoNum type="arabicPeriod"/>
            </a:pPr>
            <a:r>
              <a:rPr lang="cs-CZ" dirty="0"/>
              <a:t>Očekáváme legislativní pobídky a výhody pro emitenty a investory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819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820"/>
          </a:xfrm>
        </p:spPr>
        <p:txBody>
          <a:bodyPr/>
          <a:lstStyle/>
          <a:p>
            <a:r>
              <a:rPr lang="cs-CZ" dirty="0"/>
              <a:t>Jak vám naše AK může pomoci?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13946"/>
            <a:ext cx="10640729" cy="443010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Zajišťujeme pro klienty přípravu vydání dluhopisů </a:t>
            </a:r>
            <a:r>
              <a:rPr lang="cs-CZ" b="1" u="sng" dirty="0"/>
              <a:t>na klíč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Řešení obsahuje:</a:t>
            </a:r>
          </a:p>
          <a:p>
            <a:pPr lvl="1"/>
            <a:r>
              <a:rPr lang="cs-CZ" dirty="0"/>
              <a:t>doporučení vhodné formy emise dluhopisů (veřejné podlimitní, privátní, s prospektem)</a:t>
            </a:r>
          </a:p>
          <a:p>
            <a:pPr lvl="1"/>
            <a:r>
              <a:rPr lang="cs-CZ" dirty="0"/>
              <a:t>pomůžeme vám nastavit parametry, vyřídíme LEI a ISIN k dluhopisům v CDCP</a:t>
            </a:r>
          </a:p>
          <a:p>
            <a:pPr lvl="1"/>
            <a:r>
              <a:rPr lang="cs-CZ" dirty="0"/>
              <a:t>vypracujeme emisní podmínky, připravíme smlouvu o úpisu dluhopisů, vzorové dluhopisy, vytvoříme evidenci vlastníků dluhopisů</a:t>
            </a:r>
          </a:p>
          <a:p>
            <a:pPr lvl="1"/>
            <a:r>
              <a:rPr lang="cs-CZ" dirty="0"/>
              <a:t>sdělíme vám možné způsoby nabízení dluhopisů koncovým investorům</a:t>
            </a:r>
          </a:p>
          <a:p>
            <a:pPr lvl="1"/>
            <a:r>
              <a:rPr lang="cs-CZ" dirty="0"/>
              <a:t>dodáme vám přesný návod (strukturovaný postup) na práci s dluhopisy, takže práci s nimi zvládne každý pracovník společnosti</a:t>
            </a:r>
          </a:p>
          <a:p>
            <a:pPr marL="514350" indent="-514350">
              <a:buAutoNum type="arabicPeriod"/>
            </a:pPr>
            <a:r>
              <a:rPr lang="cs-CZ" dirty="0"/>
              <a:t>U větších emisí zajistíme vypracování prospektu a jeho schválení na ČNB</a:t>
            </a:r>
          </a:p>
          <a:p>
            <a:pPr marL="514350" indent="-514350">
              <a:buAutoNum type="arabicPeriod"/>
            </a:pPr>
            <a:r>
              <a:rPr lang="cs-CZ" dirty="0">
                <a:solidFill>
                  <a:srgbClr val="92D050"/>
                </a:solidFill>
              </a:rPr>
              <a:t>Jsme připraveni pomoci vám s vaší první emisí dluhopisů. První konzultace je zdarma.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63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820"/>
          </a:xfrm>
        </p:spPr>
        <p:txBody>
          <a:bodyPr/>
          <a:lstStyle/>
          <a:p>
            <a:r>
              <a:rPr lang="cs-CZ" dirty="0"/>
              <a:t>Jak vám ještě AK může pomoci?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13946"/>
            <a:ext cx="10640729" cy="4430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Kromě dluhopisů umíme i spoustu dalších věcí: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holdingové struktury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prodej podniků, transakce, umíme doporučit další poradce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elektronizace smluvních procesů, jde to i bez papíru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smluvní agenda, úvěrové smlouvy, zajištění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koncentrace podílů, vypořádání společníků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fondy kvalifikovaných investorů 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93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5E920-738D-46ED-881B-668097C0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Prostor pro vaše dotazy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A9F61-FD36-4F22-9AF4-870FE15E2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0729" cy="561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chemeClr val="tx2"/>
                </a:solidFill>
              </a:rPr>
              <a:t>Ptejte se, je to zadarmo!</a:t>
            </a:r>
            <a:endParaRPr lang="cs-CZ" dirty="0">
              <a:solidFill>
                <a:schemeClr val="tx2"/>
              </a:solidFill>
              <a:sym typeface="Wingdings" panose="05000000000000000000" pitchFamily="2" charset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92ABA6-0AF1-4C99-B0EE-D950E2476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66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5614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96126"/>
            <a:ext cx="9144000" cy="2161674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endParaRPr lang="cs-CZ" dirty="0">
              <a:hlinkClick r:id="rId3"/>
            </a:endParaRPr>
          </a:p>
          <a:p>
            <a:r>
              <a:rPr lang="cs-CZ" b="1" dirty="0">
                <a:hlinkClick r:id="rId3"/>
              </a:rPr>
              <a:t>www.akschejbal.cz/blog</a:t>
            </a:r>
            <a:endParaRPr lang="cs-CZ" b="1" dirty="0"/>
          </a:p>
          <a:p>
            <a:r>
              <a:rPr lang="cs-CZ" dirty="0"/>
              <a:t>Blog o právu a regulaci finančního trhu.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přednáší?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39947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600" b="1" dirty="0">
                <a:solidFill>
                  <a:schemeClr val="tx2"/>
                </a:solidFill>
              </a:rPr>
              <a:t>JUDr. Lumír Schejbal</a:t>
            </a:r>
          </a:p>
          <a:p>
            <a:pPr marL="0" indent="0" algn="just">
              <a:buNone/>
            </a:pPr>
            <a:r>
              <a:rPr lang="cs-CZ" sz="3600" dirty="0"/>
              <a:t>Je zakládající partner advokátní kanceláře SCHEJBAL&amp;PARTNERS. Absolvoval Právnickou fakultu Masarykovy univerzity. Pracoval na pozici právníka u různých finančních institucí. V roce 2007 založil vlastní advokátní kancelář. Působí jako externí vyučující na Právnické fakultě MU. Jeho specializací jsou právo cenných papírů, právo finančních trhů a korporátní právo.</a:t>
            </a:r>
          </a:p>
          <a:p>
            <a:pPr marL="0" indent="0" algn="just">
              <a:buNone/>
            </a:pPr>
            <a:r>
              <a:rPr lang="cs-CZ" sz="3600" dirty="0"/>
              <a:t>V rámci své dosavadní praxe zajišťoval pro klienty povolení k výkonu činnosti obchodníka s cennými papíry, licence platební instituce či investiční společnosti. Podílel se na projektech financovaných korporátními dluhopisy v řádu stovek milionů korun.</a:t>
            </a:r>
          </a:p>
          <a:p>
            <a:pPr marL="0" indent="0" algn="just">
              <a:buNone/>
            </a:pPr>
            <a:r>
              <a:rPr lang="cs-CZ" sz="3600" dirty="0"/>
              <a:t>K vašim službám.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B0D52E9-DA99-6F42-AE12-5FEC988D9DD1}"/>
              </a:ext>
            </a:extLst>
          </p:cNvPr>
          <p:cNvSpPr txBox="1">
            <a:spLocks/>
          </p:cNvSpPr>
          <p:nvPr/>
        </p:nvSpPr>
        <p:spPr>
          <a:xfrm>
            <a:off x="838200" y="1387366"/>
            <a:ext cx="10515600" cy="4338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bude řeč?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7555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B0D52E9-DA99-6F42-AE12-5FEC988D9DD1}"/>
              </a:ext>
            </a:extLst>
          </p:cNvPr>
          <p:cNvSpPr txBox="1">
            <a:spLocks/>
          </p:cNvSpPr>
          <p:nvPr/>
        </p:nvSpPr>
        <p:spPr>
          <a:xfrm>
            <a:off x="838200" y="1473167"/>
            <a:ext cx="10515600" cy="975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Jak získám do firmy volné peníze na </a:t>
            </a:r>
            <a:r>
              <a:rPr lang="cs-CZ" b="1" dirty="0">
                <a:solidFill>
                  <a:schemeClr val="tx2"/>
                </a:solidFill>
              </a:rPr>
              <a:t>rozvoj</a:t>
            </a:r>
            <a:r>
              <a:rPr lang="cs-CZ" dirty="0">
                <a:solidFill>
                  <a:schemeClr val="tx2"/>
                </a:solidFill>
              </a:rPr>
              <a:t>, nové </a:t>
            </a:r>
            <a:r>
              <a:rPr lang="cs-CZ" b="1" dirty="0">
                <a:solidFill>
                  <a:schemeClr val="tx2"/>
                </a:solidFill>
              </a:rPr>
              <a:t>projekty</a:t>
            </a:r>
            <a:r>
              <a:rPr lang="cs-CZ" dirty="0">
                <a:solidFill>
                  <a:schemeClr val="tx2"/>
                </a:solidFill>
              </a:rPr>
              <a:t>, </a:t>
            </a:r>
            <a:r>
              <a:rPr lang="cs-CZ" b="1" dirty="0">
                <a:solidFill>
                  <a:schemeClr val="tx2"/>
                </a:solidFill>
              </a:rPr>
              <a:t>nákup</a:t>
            </a:r>
            <a:r>
              <a:rPr lang="cs-CZ" dirty="0">
                <a:solidFill>
                  <a:schemeClr val="tx2"/>
                </a:solidFill>
              </a:rPr>
              <a:t> technologií nebo nemovitostí nebo </a:t>
            </a:r>
            <a:r>
              <a:rPr lang="cs-CZ" b="1" dirty="0">
                <a:solidFill>
                  <a:schemeClr val="tx2"/>
                </a:solidFill>
              </a:rPr>
              <a:t>vypořádání</a:t>
            </a:r>
            <a:r>
              <a:rPr lang="cs-CZ" dirty="0">
                <a:solidFill>
                  <a:schemeClr val="tx2"/>
                </a:solidFill>
              </a:rPr>
              <a:t> společníků?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D0A19A28-173A-BE4E-AD4E-ECAAFFB2A271}"/>
              </a:ext>
            </a:extLst>
          </p:cNvPr>
          <p:cNvSpPr txBox="1">
            <a:spLocks/>
          </p:cNvSpPr>
          <p:nvPr/>
        </p:nvSpPr>
        <p:spPr>
          <a:xfrm>
            <a:off x="838200" y="2453188"/>
            <a:ext cx="5017851" cy="53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1. bankovní nebo jiný úvěr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BE1EC19-0367-7844-BDC2-EB65913E022E}"/>
              </a:ext>
            </a:extLst>
          </p:cNvPr>
          <p:cNvSpPr txBox="1">
            <a:spLocks/>
          </p:cNvSpPr>
          <p:nvPr/>
        </p:nvSpPr>
        <p:spPr>
          <a:xfrm>
            <a:off x="838198" y="3005104"/>
            <a:ext cx="6613187" cy="53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2. prodej části firmy nebo jejího majetku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E755173-6BF7-F244-B546-DA184D151855}"/>
              </a:ext>
            </a:extLst>
          </p:cNvPr>
          <p:cNvSpPr txBox="1">
            <a:spLocks/>
          </p:cNvSpPr>
          <p:nvPr/>
        </p:nvSpPr>
        <p:spPr>
          <a:xfrm>
            <a:off x="838199" y="3557021"/>
            <a:ext cx="6613187" cy="53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3. vstup strategického investora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89959775-43F4-C742-BB5E-06FFE839B2E8}"/>
              </a:ext>
            </a:extLst>
          </p:cNvPr>
          <p:cNvSpPr txBox="1">
            <a:spLocks/>
          </p:cNvSpPr>
          <p:nvPr/>
        </p:nvSpPr>
        <p:spPr>
          <a:xfrm>
            <a:off x="838197" y="4108938"/>
            <a:ext cx="6613187" cy="53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Source Sans Pro Black" panose="020B0803030403020204" pitchFamily="34" charset="-18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4. </a:t>
            </a:r>
            <a:r>
              <a:rPr lang="cs-CZ" b="1" dirty="0">
                <a:solidFill>
                  <a:schemeClr val="tx2"/>
                </a:solidFill>
              </a:rPr>
              <a:t>EMISE DLUHOPISŮ</a:t>
            </a:r>
          </a:p>
        </p:txBody>
      </p:sp>
    </p:spTree>
    <p:extLst>
      <p:ext uri="{BB962C8B-B14F-4D97-AF65-F5344CB8AC3E}">
        <p14:creationId xmlns:p14="http://schemas.microsoft.com/office/powerpoint/2010/main" val="336803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A8B69-B95A-4810-9B6F-E39C1C74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dluhopisy?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3F6E14-07E4-4911-9E38-481433E9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021"/>
            <a:ext cx="10515600" cy="342427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Formalizovaná půjčka vtělená do podoby cenného papíru.</a:t>
            </a:r>
          </a:p>
          <a:p>
            <a:pPr marL="514350" indent="-514350">
              <a:buAutoNum type="arabicPeriod"/>
            </a:pPr>
            <a:r>
              <a:rPr lang="cs-CZ" dirty="0"/>
              <a:t>Dluhopisy mohou být listinné či zaknihované.</a:t>
            </a:r>
          </a:p>
          <a:p>
            <a:pPr marL="514350" indent="-514350">
              <a:buAutoNum type="arabicPeriod"/>
            </a:pPr>
            <a:r>
              <a:rPr lang="cs-CZ" dirty="0"/>
              <a:t>Alternativní možnost získat primární či další externí financování.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07ED0C-FC3F-43BB-9607-23AC122F4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43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A8B69-B95A-4810-9B6F-E39C1C74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dluhopisy?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3F6E14-07E4-4911-9E38-481433E9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/>
              <a:t>Jsou flexibilní. Mohu je vydat rychle a ve výši, kterou právě potřebuji. Parametry si mohu nastavit dle aktuální situace na trhu.</a:t>
            </a:r>
          </a:p>
          <a:p>
            <a:pPr marL="514350" indent="-514350">
              <a:buAutoNum type="arabicPeriod"/>
            </a:pPr>
            <a:r>
              <a:rPr lang="cs-CZ" dirty="0"/>
              <a:t>Neprocházím lustrací v oddělení risku v bance, bez vlastních směnek v bance ...</a:t>
            </a:r>
          </a:p>
          <a:p>
            <a:pPr marL="514350" indent="-514350">
              <a:buAutoNum type="arabicPeriod"/>
            </a:pPr>
            <a:r>
              <a:rPr lang="cs-CZ" dirty="0"/>
              <a:t>Mohu kombinovat vlastní kapitál, bankovní úvěr a dluhopisy (mezaninové </a:t>
            </a:r>
            <a:r>
              <a:rPr lang="cs-CZ" dirty="0" err="1"/>
              <a:t>fiancování</a:t>
            </a:r>
            <a:r>
              <a:rPr lang="cs-CZ" dirty="0"/>
              <a:t>).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07ED0C-FC3F-43BB-9607-23AC122F4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38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pic>
        <p:nvPicPr>
          <p:cNvPr id="9" name="Graphic 8" descr="Factory">
            <a:extLst>
              <a:ext uri="{FF2B5EF4-FFF2-40B4-BE49-F238E27FC236}">
                <a16:creationId xmlns:a16="http://schemas.microsoft.com/office/drawing/2014/main" id="{23A60C26-D093-D642-AF90-1F66C45C8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9717" y="2590076"/>
            <a:ext cx="1504956" cy="1504956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01DA400-F82F-E344-A5B4-AFE35336646C}"/>
              </a:ext>
            </a:extLst>
          </p:cNvPr>
          <p:cNvCxnSpPr/>
          <p:nvPr/>
        </p:nvCxnSpPr>
        <p:spPr>
          <a:xfrm flipV="1">
            <a:off x="2784473" y="2023818"/>
            <a:ext cx="13081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phic 13" descr="Document">
            <a:extLst>
              <a:ext uri="{FF2B5EF4-FFF2-40B4-BE49-F238E27FC236}">
                <a16:creationId xmlns:a16="http://schemas.microsoft.com/office/drawing/2014/main" id="{47EC9AA5-CAC1-B648-A61A-BF1F0FAB2F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43400" y="1409700"/>
            <a:ext cx="914400" cy="914400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00975D1-E588-D64B-BA86-861C27E571FF}"/>
              </a:ext>
            </a:extLst>
          </p:cNvPr>
          <p:cNvCxnSpPr>
            <a:cxnSpLocks/>
          </p:cNvCxnSpPr>
          <p:nvPr/>
        </p:nvCxnSpPr>
        <p:spPr>
          <a:xfrm>
            <a:off x="5486404" y="1981200"/>
            <a:ext cx="1420565" cy="90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Group success">
            <a:extLst>
              <a:ext uri="{FF2B5EF4-FFF2-40B4-BE49-F238E27FC236}">
                <a16:creationId xmlns:a16="http://schemas.microsoft.com/office/drawing/2014/main" id="{F157BD73-2ED8-1C4E-9683-B43E70CD99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30769" y="2949754"/>
            <a:ext cx="1041395" cy="1041395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ECA674-514A-7844-A5AC-2044663838E9}"/>
              </a:ext>
            </a:extLst>
          </p:cNvPr>
          <p:cNvCxnSpPr>
            <a:cxnSpLocks/>
          </p:cNvCxnSpPr>
          <p:nvPr/>
        </p:nvCxnSpPr>
        <p:spPr>
          <a:xfrm flipH="1">
            <a:off x="3438523" y="3823943"/>
            <a:ext cx="31622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74371B1-48F4-1941-BA4A-37801C419EE9}"/>
              </a:ext>
            </a:extLst>
          </p:cNvPr>
          <p:cNvCxnSpPr>
            <a:cxnSpLocks/>
          </p:cNvCxnSpPr>
          <p:nvPr/>
        </p:nvCxnSpPr>
        <p:spPr>
          <a:xfrm>
            <a:off x="3438523" y="4174125"/>
            <a:ext cx="3267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C05CB7E-A4EE-2F4C-91E1-B5893F7E3211}"/>
              </a:ext>
            </a:extLst>
          </p:cNvPr>
          <p:cNvSpPr txBox="1"/>
          <p:nvPr/>
        </p:nvSpPr>
        <p:spPr>
          <a:xfrm>
            <a:off x="1615266" y="4115177"/>
            <a:ext cx="1593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>
                <a:solidFill>
                  <a:schemeClr val="tx2"/>
                </a:solidFill>
              </a:rPr>
              <a:t>Hadice a kohouty, s.r.o.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(emitent)</a:t>
            </a:r>
            <a:endParaRPr lang="en-CZ" dirty="0">
              <a:solidFill>
                <a:schemeClr val="tx2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675E61-FE16-3245-99A6-1F3E27755D14}"/>
              </a:ext>
            </a:extLst>
          </p:cNvPr>
          <p:cNvSpPr txBox="1"/>
          <p:nvPr/>
        </p:nvSpPr>
        <p:spPr>
          <a:xfrm>
            <a:off x="4283075" y="2340286"/>
            <a:ext cx="103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>
                <a:solidFill>
                  <a:schemeClr val="tx2"/>
                </a:solidFill>
              </a:rPr>
              <a:t>dluhopis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21BEFEE-DD3F-5E43-9FBA-3F5727E42813}"/>
              </a:ext>
            </a:extLst>
          </p:cNvPr>
          <p:cNvSpPr txBox="1"/>
          <p:nvPr/>
        </p:nvSpPr>
        <p:spPr>
          <a:xfrm>
            <a:off x="6906969" y="3930511"/>
            <a:ext cx="1041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>
                <a:solidFill>
                  <a:schemeClr val="tx2"/>
                </a:solidFill>
              </a:rPr>
              <a:t>investoři</a:t>
            </a:r>
          </a:p>
        </p:txBody>
      </p:sp>
      <p:pic>
        <p:nvPicPr>
          <p:cNvPr id="30" name="Graphic 29" descr="Coins">
            <a:extLst>
              <a:ext uri="{FF2B5EF4-FFF2-40B4-BE49-F238E27FC236}">
                <a16:creationId xmlns:a16="http://schemas.microsoft.com/office/drawing/2014/main" id="{1ED21BDE-138E-9D49-8503-FE3E8F4408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80104" y="2982152"/>
            <a:ext cx="749296" cy="749296"/>
          </a:xfrm>
          <a:prstGeom prst="rect">
            <a:avLst/>
          </a:prstGeom>
        </p:spPr>
      </p:pic>
      <p:pic>
        <p:nvPicPr>
          <p:cNvPr id="32" name="Graphic 31" descr="Coins">
            <a:extLst>
              <a:ext uri="{FF2B5EF4-FFF2-40B4-BE49-F238E27FC236}">
                <a16:creationId xmlns:a16="http://schemas.microsoft.com/office/drawing/2014/main" id="{9AE2B2DF-00C8-D044-BE37-F48524D054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54401" y="2967906"/>
            <a:ext cx="749296" cy="749296"/>
          </a:xfrm>
          <a:prstGeom prst="rect">
            <a:avLst/>
          </a:prstGeom>
        </p:spPr>
      </p:pic>
      <p:pic>
        <p:nvPicPr>
          <p:cNvPr id="33" name="Graphic 32" descr="Coins">
            <a:extLst>
              <a:ext uri="{FF2B5EF4-FFF2-40B4-BE49-F238E27FC236}">
                <a16:creationId xmlns:a16="http://schemas.microsoft.com/office/drawing/2014/main" id="{B5CEDF9D-6A39-0F42-8764-52A5E2457D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92605" y="2967906"/>
            <a:ext cx="749296" cy="749296"/>
          </a:xfrm>
          <a:prstGeom prst="rect">
            <a:avLst/>
          </a:prstGeom>
        </p:spPr>
      </p:pic>
      <p:pic>
        <p:nvPicPr>
          <p:cNvPr id="34" name="Graphic 33" descr="Coins">
            <a:extLst>
              <a:ext uri="{FF2B5EF4-FFF2-40B4-BE49-F238E27FC236}">
                <a16:creationId xmlns:a16="http://schemas.microsoft.com/office/drawing/2014/main" id="{343734D7-50A8-8445-AFB3-AD0998F292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80002" y="2967906"/>
            <a:ext cx="749296" cy="749296"/>
          </a:xfrm>
          <a:prstGeom prst="rect">
            <a:avLst/>
          </a:prstGeom>
        </p:spPr>
      </p:pic>
      <p:pic>
        <p:nvPicPr>
          <p:cNvPr id="19" name="Graphic 33" descr="Coins">
            <a:extLst>
              <a:ext uri="{FF2B5EF4-FFF2-40B4-BE49-F238E27FC236}">
                <a16:creationId xmlns:a16="http://schemas.microsoft.com/office/drawing/2014/main" id="{6A437D87-672F-46DB-BAA2-4EA99921A9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45023" y="4266621"/>
            <a:ext cx="749296" cy="749296"/>
          </a:xfrm>
          <a:prstGeom prst="rect">
            <a:avLst/>
          </a:prstGeom>
        </p:spPr>
      </p:pic>
      <p:sp>
        <p:nvSpPr>
          <p:cNvPr id="21" name="TextBox 24">
            <a:extLst>
              <a:ext uri="{FF2B5EF4-FFF2-40B4-BE49-F238E27FC236}">
                <a16:creationId xmlns:a16="http://schemas.microsoft.com/office/drawing/2014/main" id="{0F28F71D-1544-4790-94F9-07517460AF91}"/>
              </a:ext>
            </a:extLst>
          </p:cNvPr>
          <p:cNvSpPr txBox="1"/>
          <p:nvPr/>
        </p:nvSpPr>
        <p:spPr>
          <a:xfrm>
            <a:off x="4645023" y="4938269"/>
            <a:ext cx="159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úroky</a:t>
            </a:r>
            <a:endParaRPr lang="en-CZ" dirty="0">
              <a:solidFill>
                <a:schemeClr val="tx2"/>
              </a:solidFill>
            </a:endParaRP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04F8C5D3-3311-4BF6-B089-B259AEE24953}"/>
              </a:ext>
            </a:extLst>
          </p:cNvPr>
          <p:cNvSpPr txBox="1"/>
          <p:nvPr/>
        </p:nvSpPr>
        <p:spPr>
          <a:xfrm>
            <a:off x="1737810" y="1895795"/>
            <a:ext cx="184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emisní podmínky</a:t>
            </a:r>
            <a:endParaRPr lang="en-CZ" dirty="0">
              <a:solidFill>
                <a:schemeClr val="tx2"/>
              </a:solidFill>
            </a:endParaRPr>
          </a:p>
        </p:txBody>
      </p:sp>
      <p:sp>
        <p:nvSpPr>
          <p:cNvPr id="24" name="TextBox 24">
            <a:extLst>
              <a:ext uri="{FF2B5EF4-FFF2-40B4-BE49-F238E27FC236}">
                <a16:creationId xmlns:a16="http://schemas.microsoft.com/office/drawing/2014/main" id="{1A81BB4D-273C-4F71-B565-64BB07AD425B}"/>
              </a:ext>
            </a:extLst>
          </p:cNvPr>
          <p:cNvSpPr txBox="1"/>
          <p:nvPr/>
        </p:nvSpPr>
        <p:spPr>
          <a:xfrm>
            <a:off x="6254752" y="1823056"/>
            <a:ext cx="184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smlouva o úpisu</a:t>
            </a:r>
            <a:endParaRPr lang="en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21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06295-203C-4029-8C55-7BB1828E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probíhá emise dluhopisů?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0E5BED-89DE-4845-8092-DF1F788EC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48A0C4-C351-AC45-BB0E-EA2521E18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212"/>
            <a:ext cx="10515600" cy="390057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b="1" dirty="0"/>
              <a:t>Účel:</a:t>
            </a:r>
            <a:r>
              <a:rPr lang="cs-CZ" dirty="0"/>
              <a:t> Naplánujete, na co chcete dluhopisy vydat. </a:t>
            </a:r>
          </a:p>
          <a:p>
            <a:pPr marL="514350" indent="-514350">
              <a:buAutoNum type="arabicPeriod"/>
            </a:pPr>
            <a:r>
              <a:rPr lang="cs-CZ" b="1" dirty="0"/>
              <a:t>Nastavení:</a:t>
            </a:r>
            <a:r>
              <a:rPr lang="cs-CZ" dirty="0"/>
              <a:t> Stanovíte parametry emise (úrok, nominál, splatnost, četnost výplaty úroku atd.)</a:t>
            </a:r>
          </a:p>
          <a:p>
            <a:pPr marL="514350" indent="-514350">
              <a:buAutoNum type="arabicPeriod"/>
            </a:pPr>
            <a:r>
              <a:rPr lang="cs-CZ" b="1" dirty="0"/>
              <a:t>Administrace emise</a:t>
            </a:r>
            <a:r>
              <a:rPr lang="en-GB" b="1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vyřízení </a:t>
            </a:r>
            <a:r>
              <a:rPr lang="en-GB" dirty="0"/>
              <a:t>LEI </a:t>
            </a:r>
            <a:r>
              <a:rPr lang="cs-CZ" dirty="0"/>
              <a:t>emitenta a ISIN k dluhopisům v CDCP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vytvoření smluvních podmínek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smlouva s investory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evidence vlastníků dluhopisů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vytváření a tisk dluhopisů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/>
              <a:t>nastavení vyplácení úroků a jistiny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13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C7C89-30C5-40CC-B6AD-EA703A6D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režimy nabídky dluhopisů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882442-177D-4ED6-8416-280F582FC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528"/>
            <a:ext cx="10515600" cy="391987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/>
              <a:t> veřejná podlimitní</a:t>
            </a:r>
            <a:r>
              <a:rPr lang="cs-CZ" dirty="0"/>
              <a:t> nabídka do 1 mil. EUR; využívají menší a střední společnosti, které nabídku inzerují on-line nebo distribuují zejména vlastními silami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 neveřejná privátní nabídka</a:t>
            </a:r>
            <a:r>
              <a:rPr lang="cs-CZ" dirty="0"/>
              <a:t>, kde počet nabídkou oslovených investorů nesmí přesáhnout 149; dluhopisy jsou bez veřejné propagace na základě individuálních jednání umístěny mezi privátní investory; bez omezení objemu</a:t>
            </a:r>
          </a:p>
          <a:p>
            <a:pPr>
              <a:buFont typeface="Wingdings" pitchFamily="2" charset="2"/>
              <a:buChar char="§"/>
            </a:pPr>
            <a:r>
              <a:rPr lang="cs-CZ" b="1" dirty="0"/>
              <a:t>veřejná nabídka s prospektem schváleným ČNB</a:t>
            </a:r>
            <a:r>
              <a:rPr lang="cs-CZ" dirty="0"/>
              <a:t>, bez limitu objemu a počtu investorů, neomezená propagace, investiční zprostředkovatelé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1F5603-75C7-4A79-9DE7-E5244B2B5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23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9897" cy="1325563"/>
          </a:xfrm>
        </p:spPr>
        <p:txBody>
          <a:bodyPr/>
          <a:lstStyle/>
          <a:p>
            <a:r>
              <a:rPr lang="cs-CZ" dirty="0"/>
              <a:t>Neomezená veřejná nabídka s prospektem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1496"/>
            <a:ext cx="10515600" cy="3938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3 základní části prospektu</a:t>
            </a:r>
          </a:p>
          <a:p>
            <a:pPr marL="0" indent="0">
              <a:buNone/>
            </a:pPr>
            <a:r>
              <a:rPr lang="cs-CZ" b="1" dirty="0"/>
              <a:t>1. Shrnutí</a:t>
            </a:r>
            <a:r>
              <a:rPr lang="cs-CZ" dirty="0"/>
              <a:t> </a:t>
            </a:r>
            <a:r>
              <a:rPr lang="cs-CZ" b="1" dirty="0"/>
              <a:t>prospektu</a:t>
            </a:r>
          </a:p>
          <a:p>
            <a:pPr marL="0" indent="0">
              <a:buNone/>
            </a:pPr>
            <a:r>
              <a:rPr lang="cs-CZ" b="1" dirty="0"/>
              <a:t>2. Údaje o emitentovi</a:t>
            </a:r>
            <a:r>
              <a:rPr lang="cs-CZ" dirty="0"/>
              <a:t> – popis, skupina, odvětví, analýza, rizika</a:t>
            </a:r>
          </a:p>
          <a:p>
            <a:pPr marL="0" indent="0">
              <a:buNone/>
            </a:pPr>
            <a:r>
              <a:rPr lang="cs-CZ" b="1" dirty="0"/>
              <a:t>3. Údaje o dluhopisech </a:t>
            </a:r>
            <a:r>
              <a:rPr lang="cs-CZ" dirty="0"/>
              <a:t>– popis, emisní podmínky, rizika, úpis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Přílohy </a:t>
            </a:r>
          </a:p>
          <a:p>
            <a:r>
              <a:rPr lang="cs-CZ" dirty="0"/>
              <a:t>auditované účetní výkazy za poslední kalendářní rok</a:t>
            </a:r>
          </a:p>
          <a:p>
            <a:r>
              <a:rPr lang="cs-CZ" dirty="0"/>
              <a:t>u nových projektových společností audit počáteční rozvahy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2764</TotalTime>
  <Words>1005</Words>
  <Application>Microsoft Office PowerPoint</Application>
  <PresentationFormat>Širokoúhlá obrazovka</PresentationFormat>
  <Paragraphs>121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Source Sans Pro</vt:lpstr>
      <vt:lpstr>Source Sans Pro Black</vt:lpstr>
      <vt:lpstr>Source Sans Pro Light</vt:lpstr>
      <vt:lpstr>Wingdings</vt:lpstr>
      <vt:lpstr>Motiv Office</vt:lpstr>
      <vt:lpstr>Firemní dluhopisové financování</vt:lpstr>
      <vt:lpstr>Kdo přednáší?</vt:lpstr>
      <vt:lpstr>O čem bude řeč?</vt:lpstr>
      <vt:lpstr>Co jsou dluhopisy?</vt:lpstr>
      <vt:lpstr>Proč dluhopisy?</vt:lpstr>
      <vt:lpstr>Jak to funguje?</vt:lpstr>
      <vt:lpstr>Jak probíhá emise dluhopisů?</vt:lpstr>
      <vt:lpstr>3 režimy nabídky dluhopisů</vt:lpstr>
      <vt:lpstr>Neomezená veřejná nabídka s prospektem</vt:lpstr>
      <vt:lpstr>Druhy prospektů</vt:lpstr>
      <vt:lpstr>Jak to vypadá prakticky?</vt:lpstr>
      <vt:lpstr>Mezaninové financování výstavby bytového domu</vt:lpstr>
      <vt:lpstr>Zelené dluhopisy - budoucnost</vt:lpstr>
      <vt:lpstr>Jak vám naše AK může pomoci?</vt:lpstr>
      <vt:lpstr>Jak vám ještě AK může pomoci?</vt:lpstr>
      <vt:lpstr>Prostor pro vaše dotazy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Lumír Schejbal</cp:lastModifiedBy>
  <cp:revision>52</cp:revision>
  <dcterms:created xsi:type="dcterms:W3CDTF">2016-10-20T06:30:03Z</dcterms:created>
  <dcterms:modified xsi:type="dcterms:W3CDTF">2020-10-21T09:05:46Z</dcterms:modified>
</cp:coreProperties>
</file>